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52" autoAdjust="0"/>
    <p:restoredTop sz="94709" autoAdjust="0"/>
  </p:normalViewPr>
  <p:slideViewPr>
    <p:cSldViewPr>
      <p:cViewPr varScale="1">
        <p:scale>
          <a:sx n="67" d="100"/>
          <a:sy n="67" d="100"/>
        </p:scale>
        <p:origin x="-102" y="-168"/>
      </p:cViewPr>
      <p:guideLst>
        <p:guide orient="horz" pos="2160"/>
        <p:guide pos="2880"/>
      </p:guideLst>
    </p:cSldViewPr>
  </p:slideViewPr>
  <p:outlineViewPr>
    <p:cViewPr>
      <p:scale>
        <a:sx n="33" d="100"/>
        <a:sy n="33" d="100"/>
      </p:scale>
      <p:origin x="0" y="141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10" name="Picture 9" descr="Air title.png"/>
          <p:cNvPicPr>
            <a:picLocks noChangeAspect="1"/>
          </p:cNvPicPr>
          <p:nvPr/>
        </p:nvPicPr>
        <p:blipFill>
          <a:blip r:embed="rId2" cstate="print"/>
          <a:stretch>
            <a:fillRect/>
          </a:stretch>
        </p:blipFill>
        <p:spPr>
          <a:xfrm>
            <a:off x="3867657" y="0"/>
            <a:ext cx="5276343" cy="6858000"/>
          </a:xfrm>
          <a:prstGeom prst="rect">
            <a:avLst/>
          </a:prstGeom>
        </p:spPr>
      </p:pic>
      <p:sp>
        <p:nvSpPr>
          <p:cNvPr id="2" name="Title 1"/>
          <p:cNvSpPr>
            <a:spLocks noGrp="1"/>
          </p:cNvSpPr>
          <p:nvPr>
            <p:ph type="ctrTitle"/>
          </p:nvPr>
        </p:nvSpPr>
        <p:spPr>
          <a:xfrm>
            <a:off x="457200" y="1951038"/>
            <a:ext cx="4953000" cy="2193831"/>
          </a:xfrm>
        </p:spPr>
        <p:txBody>
          <a:bodyPr anchor="b" anchorCtr="0">
            <a:normAutofit/>
            <a:scene3d>
              <a:camera prst="orthographicFront"/>
              <a:lightRig rig="balanced" dir="t"/>
            </a:scene3d>
          </a:bodyPr>
          <a:lstStyle>
            <a:lvl1pPr>
              <a:defRPr sz="4800" b="0">
                <a:solidFill>
                  <a:schemeClr val="tx2"/>
                </a:solidFill>
              </a:defRPr>
            </a:lvl1pPr>
          </a:lstStyle>
          <a:p>
            <a:r>
              <a:rPr lang="en-US" smtClean="0"/>
              <a:t>Click to edit Master title style</a:t>
            </a:r>
            <a:endParaRPr/>
          </a:p>
        </p:txBody>
      </p:sp>
      <p:sp>
        <p:nvSpPr>
          <p:cNvPr id="3" name="Subtitle 2"/>
          <p:cNvSpPr>
            <a:spLocks noGrp="1"/>
          </p:cNvSpPr>
          <p:nvPr>
            <p:ph type="subTitle" idx="1"/>
          </p:nvPr>
        </p:nvSpPr>
        <p:spPr>
          <a:xfrm>
            <a:off x="457200" y="4404618"/>
            <a:ext cx="5715000" cy="1413475"/>
          </a:xfrm>
        </p:spPr>
        <p:txBody>
          <a:bodyPr>
            <a:normAutofit/>
            <a:scene3d>
              <a:camera prst="orthographicFront"/>
              <a:lightRig rig="twoPt" dir="t"/>
            </a:scene3d>
          </a:bodyPr>
          <a:lstStyle>
            <a:lvl1pPr marL="0" indent="0" algn="l">
              <a:buNone/>
              <a:defRPr sz="1800" b="0" kern="1200">
                <a:solidFill>
                  <a:schemeClr val="tx2"/>
                </a:solidFill>
                <a:effectLst>
                  <a:outerShdw blurRad="12700" dist="12700" dir="3000000" algn="ctr" rotWithShape="0">
                    <a:schemeClr val="bg1">
                      <a:lumMod val="85000"/>
                      <a:alpha val="6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BA7A58ED-4968-4E1B-ACE8-7C77FD354D4E}"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32796-90EF-4ADC-BDCE-717D7F7B567D}"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A7A58ED-4968-4E1B-ACE8-7C77FD354D4E}"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32796-90EF-4ADC-BDCE-717D7F7B567D}"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762001"/>
            <a:ext cx="1676400" cy="5075238"/>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762001"/>
            <a:ext cx="5867400" cy="50752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A7A58ED-4968-4E1B-ACE8-7C77FD354D4E}"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32796-90EF-4ADC-BDCE-717D7F7B567D}"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A7A58ED-4968-4E1B-ACE8-7C77FD354D4E}"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32796-90EF-4ADC-BDCE-717D7F7B567D}"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12900" y="2590800"/>
            <a:ext cx="5943600" cy="1447800"/>
          </a:xfrm>
        </p:spPr>
        <p:txBody>
          <a:bodyPr vert="horz" lIns="91440" tIns="45720" rIns="91440" bIns="45720" rtlCol="0" anchor="b" anchorCtr="0">
            <a:normAutofit/>
            <a:scene3d>
              <a:camera prst="orthographicFront"/>
              <a:lightRig rig="balanced" dir="t"/>
            </a:scene3d>
          </a:bodyPr>
          <a:lstStyle>
            <a:lvl1pPr algn="l" defTabSz="914400" rtl="0" eaLnBrk="1" latinLnBrk="0" hangingPunct="1">
              <a:spcBef>
                <a:spcPct val="0"/>
              </a:spcBef>
              <a:buNone/>
              <a:defRPr sz="4800" b="0" kern="1200" cap="none" spc="100" baseline="0">
                <a:solidFill>
                  <a:schemeClr val="tx2"/>
                </a:solidFill>
                <a:effectLst>
                  <a:outerShdw blurRad="127000" algn="ctr" rotWithShape="0">
                    <a:schemeClr val="bg1">
                      <a:alpha val="5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612900" y="4038601"/>
            <a:ext cx="5943600" cy="1143000"/>
          </a:xfrm>
        </p:spPr>
        <p:txBody>
          <a:bodyPr vert="horz" lIns="91440" tIns="45720" rIns="91440" bIns="45720" rtlCol="0">
            <a:normAutofit/>
            <a:scene3d>
              <a:camera prst="orthographicFront"/>
              <a:lightRig rig="twoPt" dir="t"/>
            </a:scene3d>
          </a:bodyPr>
          <a:lstStyle>
            <a:lvl1pPr marL="0" indent="0" algn="l" defTabSz="914400" rtl="0" eaLnBrk="1" latinLnBrk="0" hangingPunct="1">
              <a:lnSpc>
                <a:spcPct val="100000"/>
              </a:lnSpc>
              <a:spcBef>
                <a:spcPts val="1600"/>
              </a:spcBef>
              <a:buSzPct val="80000"/>
              <a:buFont typeface="Wingdings" pitchFamily="2" charset="2"/>
              <a:buNone/>
              <a:defRPr sz="1800" b="0" kern="1200">
                <a:solidFill>
                  <a:schemeClr val="tx2"/>
                </a:solidFill>
                <a:effectLst>
                  <a:outerShdw blurRad="12700" dist="12700" dir="3000000" algn="ctr" rotWithShape="0">
                    <a:schemeClr val="bg1">
                      <a:lumMod val="85000"/>
                      <a:alpha val="6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7A58ED-4968-4E1B-ACE8-7C77FD354D4E}"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732796-90EF-4ADC-BDCE-717D7F7B567D}" type="slidenum">
              <a:rPr lang="fa-IR" smtClean="0"/>
              <a:t>‹#›</a:t>
            </a:fld>
            <a:endParaRPr lang="fa-IR"/>
          </a:p>
        </p:txBody>
      </p:sp>
      <p:pic>
        <p:nvPicPr>
          <p:cNvPr id="9" name="Picture 8" descr="Air title.png"/>
          <p:cNvPicPr>
            <a:picLocks noChangeAspect="1"/>
          </p:cNvPicPr>
          <p:nvPr/>
        </p:nvPicPr>
        <p:blipFill>
          <a:blip r:embed="rId2" cstate="print"/>
          <a:srcRect l="42293" t="29512" r="38657" b="34962"/>
          <a:stretch>
            <a:fillRect/>
          </a:stretch>
        </p:blipFill>
        <p:spPr>
          <a:xfrm>
            <a:off x="0" y="0"/>
            <a:ext cx="1475880" cy="357738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600200" y="1951039"/>
            <a:ext cx="2743200" cy="3886200"/>
          </a:xfrm>
        </p:spPr>
        <p:txBody>
          <a:bodyPr>
            <a:normAutofit/>
          </a:bodyPr>
          <a:lstStyle>
            <a:lvl1pPr>
              <a:defRPr sz="1800"/>
            </a:lvl1pPr>
            <a:lvl2pPr>
              <a:defRPr sz="1800"/>
            </a:lvl2pPr>
            <a:lvl3pPr>
              <a:defRPr sz="1800"/>
            </a:lvl3pPr>
            <a:lvl4pPr>
              <a:defRPr sz="1800"/>
            </a:lvl4pPr>
            <a:lvl5pPr>
              <a:defRPr sz="1800"/>
            </a:lvl5pPr>
            <a:lvl6pPr>
              <a:buFont typeface="Wingdings" pitchFamily="2" charset="2"/>
              <a:buChar char="Ë"/>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00600" y="1951039"/>
            <a:ext cx="2743200" cy="3886200"/>
          </a:xfrm>
        </p:spPr>
        <p:txBody>
          <a:bodyPr>
            <a:normAutofit/>
          </a:bodyPr>
          <a:lstStyle>
            <a:lvl1pPr>
              <a:defRPr sz="1800"/>
            </a:lvl1pPr>
            <a:lvl2pPr>
              <a:defRPr sz="1800"/>
            </a:lvl2pPr>
            <a:lvl3pPr>
              <a:defRPr sz="18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BA7A58ED-4968-4E1B-ACE8-7C77FD354D4E}" type="datetimeFigureOut">
              <a:rPr lang="fa-IR" smtClean="0"/>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732796-90EF-4ADC-BDCE-717D7F7B567D}"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600200" y="1660619"/>
            <a:ext cx="2743200" cy="827087"/>
          </a:xfrm>
        </p:spPr>
        <p:txBody>
          <a:bodyPr anchor="ctr" anchorCtr="0"/>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00200" y="2667000"/>
            <a:ext cx="2743200" cy="3170238"/>
          </a:xfrm>
        </p:spPr>
        <p:txBody>
          <a:bodyPr>
            <a:normAutofit/>
          </a:bodyPr>
          <a:lstStyle>
            <a:lvl1pPr>
              <a:defRPr sz="1800" b="0"/>
            </a:lvl1pPr>
            <a:lvl2pPr>
              <a:defRPr sz="1800" b="0"/>
            </a:lvl2pPr>
            <a:lvl3pPr>
              <a:defRPr sz="1800" b="0"/>
            </a:lvl3pPr>
            <a:lvl4pPr>
              <a:defRPr sz="1800" b="0"/>
            </a:lvl4pPr>
            <a:lvl5pPr>
              <a:defRPr sz="1800" b="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00600" y="1660619"/>
            <a:ext cx="2743200" cy="827087"/>
          </a:xfrm>
        </p:spPr>
        <p:txBody>
          <a:bodyPr anchor="ctr" anchorCtr="0"/>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667000"/>
            <a:ext cx="2743200" cy="3170238"/>
          </a:xfrm>
        </p:spPr>
        <p:txBody>
          <a:bodyPr>
            <a:normAutofit/>
          </a:bodyPr>
          <a:lstStyle>
            <a:lvl1pPr>
              <a:defRPr sz="1800" b="0"/>
            </a:lvl1pPr>
            <a:lvl2pPr>
              <a:defRPr sz="1800" b="0"/>
            </a:lvl2pPr>
            <a:lvl3pPr>
              <a:defRPr sz="1800" b="0"/>
            </a:lvl3pPr>
            <a:lvl4pPr>
              <a:defRPr sz="1800" b="0"/>
            </a:lvl4pPr>
            <a:lvl5pPr>
              <a:defRPr sz="1800" b="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BA7A58ED-4968-4E1B-ACE8-7C77FD354D4E}" type="datetimeFigureOut">
              <a:rPr lang="fa-IR" smtClean="0"/>
              <a:t>1432/01/26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B732796-90EF-4ADC-BDCE-717D7F7B567D}"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A7A58ED-4968-4E1B-ACE8-7C77FD354D4E}" type="datetimeFigureOut">
              <a:rPr lang="fa-IR" smtClean="0"/>
              <a:t>1432/01/26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B732796-90EF-4ADC-BDCE-717D7F7B567D}"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7A58ED-4968-4E1B-ACE8-7C77FD354D4E}" type="datetimeFigureOut">
              <a:rPr lang="fa-IR" smtClean="0"/>
              <a:t>1432/01/26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B732796-90EF-4ADC-BDCE-717D7F7B567D}" type="slidenum">
              <a:rPr lang="fa-IR" smtClean="0"/>
              <a:t>‹#›</a:t>
            </a:fld>
            <a:endParaRPr lang="fa-IR"/>
          </a:p>
        </p:txBody>
      </p:sp>
      <p:pic>
        <p:nvPicPr>
          <p:cNvPr id="5" name="Picture 4" descr="Air title.png"/>
          <p:cNvPicPr>
            <a:picLocks noChangeAspect="1"/>
          </p:cNvPicPr>
          <p:nvPr/>
        </p:nvPicPr>
        <p:blipFill>
          <a:blip r:embed="rId2" cstate="print"/>
          <a:srcRect l="42293" t="29512" r="38657" b="34962"/>
          <a:stretch>
            <a:fillRect/>
          </a:stretch>
        </p:blipFill>
        <p:spPr>
          <a:xfrm>
            <a:off x="0" y="0"/>
            <a:ext cx="1475880" cy="357738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936750"/>
          </a:xfrm>
        </p:spPr>
        <p:txBody>
          <a:bodyPr anchor="ctr" anchorCtr="0">
            <a:no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3886200" y="838200"/>
            <a:ext cx="3657600" cy="45720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200" y="3200399"/>
            <a:ext cx="2703513" cy="2636839"/>
          </a:xfrm>
        </p:spPr>
        <p:txBody>
          <a:bodyPr/>
          <a:lstStyle>
            <a:lvl1pPr marL="0" indent="0">
              <a:lnSpc>
                <a:spcPct val="15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7A58ED-4968-4E1B-ACE8-7C77FD354D4E}" type="datetimeFigureOut">
              <a:rPr lang="fa-IR" smtClean="0"/>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732796-90EF-4ADC-BDCE-717D7F7B567D}"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2" cy="1936750"/>
          </a:xfrm>
        </p:spPr>
        <p:txBody>
          <a:bodyPr vert="horz" lIns="91440" tIns="45720" rIns="91440" bIns="45720" rtlCol="0" anchor="ctr" anchorCtr="0">
            <a:noAutofit/>
          </a:bodyPr>
          <a:lstStyle>
            <a:lvl1pPr algn="l" defTabSz="914400" rtl="0" eaLnBrk="1" latinLnBrk="0" hangingPunct="1">
              <a:spcBef>
                <a:spcPct val="0"/>
              </a:spcBef>
              <a:buNone/>
              <a:defRPr sz="3600" b="0" kern="1200" cap="none" spc="100" baseline="0">
                <a:solidFill>
                  <a:schemeClr val="tx2"/>
                </a:solidFill>
                <a:effectLst>
                  <a:outerShdw blurRad="127000" algn="ctr" rotWithShape="0">
                    <a:schemeClr val="bg1">
                      <a:alpha val="50000"/>
                    </a:scheme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886200" y="838200"/>
            <a:ext cx="3657600" cy="4572000"/>
          </a:xfrm>
          <a:prstGeom prst="rect">
            <a:avLst/>
          </a:prstGeom>
          <a:ln>
            <a:noFill/>
          </a:ln>
          <a:effectLst>
            <a:reflection blurRad="42700" stA="30000" endPos="20000" dist="40000" dir="5400000" sy="-100000" algn="bl" rotWithShape="0"/>
          </a:effectLst>
          <a:scene3d>
            <a:camera prst="perspectiveContrastingLeftFacing">
              <a:rot lat="295432" lon="20402243" rev="52222"/>
            </a:camera>
            <a:lightRig rig="threePt" dir="t">
              <a:rot lat="0" lon="0" rev="2700000"/>
            </a:lightRig>
          </a:scene3d>
          <a:sp3d>
            <a:bevelT w="63500" h="50800"/>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7200" y="3200398"/>
            <a:ext cx="2703512" cy="2636838"/>
          </a:xfrm>
        </p:spPr>
        <p:txBody>
          <a:bodyPr vert="horz" lIns="91440" tIns="45720" rIns="91440" bIns="45720" rtlCol="0">
            <a:normAutofit/>
          </a:bodyPr>
          <a:lstStyle>
            <a:lvl1pPr marL="0" indent="0">
              <a:lnSpc>
                <a:spcPct val="150000"/>
              </a:lnSpc>
              <a:buNone/>
              <a:defRPr sz="14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600"/>
              </a:spcBef>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BA7A58ED-4968-4E1B-ACE8-7C77FD354D4E}" type="datetimeFigureOut">
              <a:rPr lang="fa-IR" smtClean="0"/>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732796-90EF-4ADC-BDCE-717D7F7B567D}"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1325562"/>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600200" y="1936377"/>
            <a:ext cx="59436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b="0" kern="1200">
                <a:solidFill>
                  <a:schemeClr val="tx2">
                    <a:lumMod val="20000"/>
                    <a:lumOff val="80000"/>
                  </a:schemeClr>
                </a:solidFill>
                <a:effectLst/>
                <a:latin typeface="+mn-lt"/>
                <a:ea typeface="+mn-ea"/>
                <a:cs typeface="+mn-cs"/>
              </a:defRPr>
            </a:lvl1pPr>
          </a:lstStyle>
          <a:p>
            <a:fld id="{BA7A58ED-4968-4E1B-ACE8-7C77FD354D4E}" type="datetimeFigureOut">
              <a:rPr lang="fa-IR" smtClean="0"/>
              <a:t>1432/01/26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b="0" kern="1200">
                <a:solidFill>
                  <a:schemeClr val="tx2">
                    <a:lumMod val="20000"/>
                    <a:lumOff val="80000"/>
                  </a:schemeClr>
                </a:solidFill>
                <a:effectLst/>
                <a:latin typeface="+mn-lt"/>
                <a:ea typeface="+mn-ea"/>
                <a:cs typeface="+mn-cs"/>
              </a:defRPr>
            </a:lvl1pPr>
          </a:lstStyle>
          <a:p>
            <a:endParaRPr lang="fa-I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b="0" kern="1200">
                <a:solidFill>
                  <a:schemeClr val="tx2">
                    <a:lumMod val="20000"/>
                    <a:lumOff val="80000"/>
                  </a:schemeClr>
                </a:solidFill>
                <a:effectLst/>
                <a:latin typeface="+mn-lt"/>
                <a:ea typeface="+mn-ea"/>
                <a:cs typeface="+mn-cs"/>
              </a:defRPr>
            </a:lvl1pPr>
          </a:lstStyle>
          <a:p>
            <a:fld id="{AB732796-90EF-4ADC-BDCE-717D7F7B567D}" type="slidenum">
              <a:rPr lang="fa-IR" smtClean="0"/>
              <a:t>‹#›</a:t>
            </a:fld>
            <a:endParaRPr lang="fa-IR"/>
          </a:p>
        </p:txBody>
      </p:sp>
      <p:pic>
        <p:nvPicPr>
          <p:cNvPr id="8" name="Picture 7" descr="dandelion.png"/>
          <p:cNvPicPr>
            <a:picLocks noChangeAspect="1"/>
          </p:cNvPicPr>
          <p:nvPr/>
        </p:nvPicPr>
        <p:blipFill>
          <a:blip r:embed="rId13" cstate="print"/>
          <a:srcRect r="19766" b="20000"/>
          <a:stretch>
            <a:fillRect/>
          </a:stretch>
        </p:blipFill>
        <p:spPr>
          <a:xfrm>
            <a:off x="7772400" y="3200400"/>
            <a:ext cx="1371600" cy="3657600"/>
          </a:xfrm>
          <a:prstGeom prst="rect">
            <a:avLst/>
          </a:prstGeom>
        </p:spPr>
      </p:pic>
      <p:pic>
        <p:nvPicPr>
          <p:cNvPr id="10" name="Picture 9" descr="Air title.png"/>
          <p:cNvPicPr>
            <a:picLocks noChangeAspect="1"/>
          </p:cNvPicPr>
          <p:nvPr/>
        </p:nvPicPr>
        <p:blipFill>
          <a:blip r:embed="rId14" cstate="print"/>
          <a:srcRect l="42293" t="29512" r="38657" b="34962"/>
          <a:stretch>
            <a:fillRect/>
          </a:stretch>
        </p:blipFill>
        <p:spPr>
          <a:xfrm>
            <a:off x="0" y="0"/>
            <a:ext cx="1475880" cy="357738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3600" b="0" kern="1200" cap="none" spc="100" baseline="0">
          <a:solidFill>
            <a:schemeClr val="tx2"/>
          </a:solidFill>
          <a:effectLst>
            <a:outerShdw blurRad="127000" algn="ctr" rotWithShape="0">
              <a:schemeClr val="bg1">
                <a:alpha val="50000"/>
              </a:schemeClr>
            </a:outerShdw>
          </a:effectLst>
          <a:latin typeface="+mj-lt"/>
          <a:ea typeface="+mj-ea"/>
          <a:cs typeface="+mj-cs"/>
        </a:defRPr>
      </a:lvl1pPr>
    </p:titleStyle>
    <p:bodyStyle>
      <a:lvl1pPr marL="342900" indent="-342900" algn="r" defTabSz="914400" rtl="1" eaLnBrk="1" latinLnBrk="0" hangingPunct="1">
        <a:lnSpc>
          <a:spcPct val="100000"/>
        </a:lnSpc>
        <a:spcBef>
          <a:spcPts val="1600"/>
        </a:spcBef>
        <a:buSzPct val="80000"/>
        <a:buFont typeface="Wingdings" pitchFamily="2" charset="2"/>
        <a:buChar char=""/>
        <a:defRPr sz="2000" kern="1200">
          <a:solidFill>
            <a:schemeClr val="tx2"/>
          </a:solidFill>
          <a:latin typeface="+mn-lt"/>
          <a:ea typeface="+mn-ea"/>
          <a:cs typeface="+mn-cs"/>
        </a:defRPr>
      </a:lvl1pPr>
      <a:lvl2pPr marL="631825" indent="-282575" algn="r" defTabSz="914400" rtl="1" eaLnBrk="1" latinLnBrk="0" hangingPunct="1">
        <a:lnSpc>
          <a:spcPct val="100000"/>
        </a:lnSpc>
        <a:spcBef>
          <a:spcPts val="1600"/>
        </a:spcBef>
        <a:buSzPct val="60000"/>
        <a:buFont typeface="Wingdings" pitchFamily="2" charset="2"/>
        <a:buChar char="Ë"/>
        <a:defRPr sz="1800" kern="1200">
          <a:solidFill>
            <a:schemeClr val="tx2"/>
          </a:solidFill>
          <a:latin typeface="+mn-lt"/>
          <a:ea typeface="+mn-ea"/>
          <a:cs typeface="+mn-cs"/>
        </a:defRPr>
      </a:lvl2pPr>
      <a:lvl3pPr marL="914400" indent="-282575" algn="r" defTabSz="914400" rtl="1" eaLnBrk="1" latinLnBrk="0" hangingPunct="1">
        <a:lnSpc>
          <a:spcPct val="100000"/>
        </a:lnSpc>
        <a:spcBef>
          <a:spcPts val="1600"/>
        </a:spcBef>
        <a:buSzPct val="70000"/>
        <a:buFont typeface="Wingdings" pitchFamily="2" charset="2"/>
        <a:buChar char="®"/>
        <a:defRPr sz="1800" kern="1200">
          <a:solidFill>
            <a:schemeClr val="tx2"/>
          </a:solidFill>
          <a:latin typeface="+mn-lt"/>
          <a:ea typeface="+mn-ea"/>
          <a:cs typeface="+mn-cs"/>
        </a:defRPr>
      </a:lvl3pPr>
      <a:lvl4pPr marL="1196975" indent="-282575" algn="r" defTabSz="914400" rtl="1" eaLnBrk="1" latinLnBrk="0" hangingPunct="1">
        <a:lnSpc>
          <a:spcPct val="100000"/>
        </a:lnSpc>
        <a:spcBef>
          <a:spcPts val="1600"/>
        </a:spcBef>
        <a:buSzPct val="60000"/>
        <a:buFont typeface="Wingdings" pitchFamily="2" charset="2"/>
        <a:buChar char="Ë"/>
        <a:defRPr sz="1800" kern="1200">
          <a:solidFill>
            <a:schemeClr val="tx2"/>
          </a:solidFill>
          <a:latin typeface="+mn-lt"/>
          <a:ea typeface="+mn-ea"/>
          <a:cs typeface="+mn-cs"/>
        </a:defRPr>
      </a:lvl4pPr>
      <a:lvl5pPr marL="1492250" indent="-295275" algn="r" defTabSz="914400" rtl="1" eaLnBrk="1" latinLnBrk="0" hangingPunct="1">
        <a:lnSpc>
          <a:spcPct val="100000"/>
        </a:lnSpc>
        <a:spcBef>
          <a:spcPts val="1600"/>
        </a:spcBef>
        <a:buSzPct val="70000"/>
        <a:buFont typeface="Wingdings" pitchFamily="2" charset="2"/>
        <a:buChar char="®"/>
        <a:defRPr sz="1800" kern="1200">
          <a:solidFill>
            <a:schemeClr val="tx2"/>
          </a:solidFill>
          <a:latin typeface="+mn-lt"/>
          <a:ea typeface="+mn-ea"/>
          <a:cs typeface="+mn-cs"/>
        </a:defRPr>
      </a:lvl5pPr>
      <a:lvl6pPr marL="1774825" indent="-282575" algn="r" defTabSz="914400" rtl="1" eaLnBrk="1" latinLnBrk="0" hangingPunct="1">
        <a:lnSpc>
          <a:spcPct val="100000"/>
        </a:lnSpc>
        <a:spcBef>
          <a:spcPts val="1600"/>
        </a:spcBef>
        <a:buSzPct val="60000"/>
        <a:buFont typeface="Wingdings" pitchFamily="2" charset="2"/>
        <a:buChar char="Ë"/>
        <a:defRPr sz="1800" kern="1200">
          <a:solidFill>
            <a:schemeClr val="tx2"/>
          </a:solidFill>
          <a:latin typeface="+mn-lt"/>
          <a:ea typeface="+mn-ea"/>
          <a:cs typeface="+mn-cs"/>
        </a:defRPr>
      </a:lvl6pPr>
      <a:lvl7pPr marL="2057400" indent="-282575" algn="r" defTabSz="914400" rtl="1" eaLnBrk="1" latinLnBrk="0" hangingPunct="1">
        <a:lnSpc>
          <a:spcPct val="100000"/>
        </a:lnSpc>
        <a:spcBef>
          <a:spcPts val="1600"/>
        </a:spcBef>
        <a:buSzPct val="70000"/>
        <a:buFont typeface="Wingdings" pitchFamily="2" charset="2"/>
        <a:buChar char="®"/>
        <a:defRPr sz="1800" kern="1200">
          <a:solidFill>
            <a:schemeClr val="tx2"/>
          </a:solidFill>
          <a:latin typeface="+mn-lt"/>
          <a:ea typeface="+mn-ea"/>
          <a:cs typeface="+mn-cs"/>
        </a:defRPr>
      </a:lvl7pPr>
      <a:lvl8pPr marL="2339975" indent="-282575" algn="r" defTabSz="914400" rtl="1" eaLnBrk="1" latinLnBrk="0" hangingPunct="1">
        <a:lnSpc>
          <a:spcPct val="100000"/>
        </a:lnSpc>
        <a:spcBef>
          <a:spcPts val="1600"/>
        </a:spcBef>
        <a:buSzPct val="60000"/>
        <a:buFont typeface="Wingdings" pitchFamily="2" charset="2"/>
        <a:buChar char="Ë"/>
        <a:defRPr sz="1800" kern="1200">
          <a:solidFill>
            <a:schemeClr val="tx2"/>
          </a:solidFill>
          <a:latin typeface="+mn-lt"/>
          <a:ea typeface="+mn-ea"/>
          <a:cs typeface="+mn-cs"/>
        </a:defRPr>
      </a:lvl8pPr>
      <a:lvl9pPr marL="2622550" indent="-282575" algn="r" defTabSz="914400" rtl="1" eaLnBrk="1" latinLnBrk="0" hangingPunct="1">
        <a:lnSpc>
          <a:spcPct val="100000"/>
        </a:lnSpc>
        <a:spcBef>
          <a:spcPts val="1600"/>
        </a:spcBef>
        <a:buSzPct val="70000"/>
        <a:buFont typeface="Wingdings" pitchFamily="2" charset="2"/>
        <a:buChar char="®"/>
        <a:defRPr sz="1800" kern="1200">
          <a:solidFill>
            <a:schemeClr val="tx2"/>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1124744"/>
            <a:ext cx="6491064" cy="2193831"/>
          </a:xfrm>
        </p:spPr>
        <p:txBody>
          <a:bodyPr>
            <a:normAutofit fontScale="90000"/>
          </a:bodyPr>
          <a:lstStyle/>
          <a:p>
            <a:r>
              <a:rPr lang="fa-IR" b="1" dirty="0" smtClean="0">
                <a:latin typeface="Times New Roman" pitchFamily="18" charset="0"/>
                <a:cs typeface="Times New Roman" pitchFamily="18" charset="0"/>
              </a:rPr>
              <a:t>مشكلات رفتاري و اختلال سلوك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325562"/>
          </a:xfrm>
        </p:spPr>
        <p:txBody>
          <a:bodyPr>
            <a:normAutofit/>
          </a:bodyPr>
          <a:lstStyle/>
          <a:p>
            <a:pPr algn="ctr"/>
            <a:r>
              <a:rPr lang="fa-IR" sz="2500" b="1" dirty="0" smtClean="0">
                <a:solidFill>
                  <a:schemeClr val="accent4">
                    <a:lumMod val="60000"/>
                    <a:lumOff val="40000"/>
                  </a:schemeClr>
                </a:solidFill>
                <a:latin typeface="Times New Roman" pitchFamily="18" charset="0"/>
                <a:cs typeface="Times New Roman" pitchFamily="18" charset="0"/>
              </a:rPr>
              <a:t>چگونه مي‌توانيم در اين موارد كمك‌هاي لازم را دريافت كنيم؟ </a:t>
            </a:r>
            <a:r>
              <a:rPr lang="en-US" sz="2500" dirty="0" smtClean="0">
                <a:solidFill>
                  <a:schemeClr val="accent4">
                    <a:lumMod val="60000"/>
                    <a:lumOff val="40000"/>
                  </a:schemeClr>
                </a:solidFill>
                <a:latin typeface="Times New Roman" pitchFamily="18" charset="0"/>
                <a:cs typeface="Times New Roman" pitchFamily="18" charset="0"/>
              </a:rPr>
              <a:t/>
            </a:r>
            <a:br>
              <a:rPr lang="en-US" sz="2500" dirty="0" smtClean="0">
                <a:solidFill>
                  <a:schemeClr val="accent4">
                    <a:lumMod val="60000"/>
                    <a:lumOff val="40000"/>
                  </a:schemeClr>
                </a:solidFill>
                <a:latin typeface="Times New Roman" pitchFamily="18" charset="0"/>
                <a:cs typeface="Times New Roman" pitchFamily="18" charset="0"/>
              </a:rPr>
            </a:br>
            <a:endParaRPr lang="fa-IR" sz="2500" dirty="0">
              <a:solidFill>
                <a:schemeClr val="accent4">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251520" y="764704"/>
            <a:ext cx="8496944" cy="5589240"/>
          </a:xfrm>
        </p:spPr>
        <p:txBody>
          <a:bodyPr>
            <a:noAutofit/>
          </a:bodyPr>
          <a:lstStyle/>
          <a:p>
            <a:pPr>
              <a:lnSpc>
                <a:spcPct val="150000"/>
              </a:lnSpc>
            </a:pPr>
            <a:r>
              <a:rPr lang="fa-IR" dirty="0" smtClean="0">
                <a:latin typeface="Times New Roman" pitchFamily="18" charset="0"/>
                <a:cs typeface="Times New Roman" pitchFamily="18" charset="0"/>
              </a:rPr>
              <a:t>والدين </a:t>
            </a:r>
            <a:r>
              <a:rPr lang="fa-IR" dirty="0" smtClean="0">
                <a:latin typeface="Times New Roman" pitchFamily="18" charset="0"/>
                <a:cs typeface="Times New Roman" pitchFamily="18" charset="0"/>
              </a:rPr>
              <a:t>مي‌توانند كارهاي زيادي انجام دهند. اين مسئله وقتي مي‌تواند مؤثر باشد كه منظم، منضفانه و مستمر باشد و پدر و مادر هر دو در مورد آنچه كه به كودك ارائه مي‌شود توافق داشته باشند. </a:t>
            </a:r>
            <a:endParaRPr lang="en-US" dirty="0" smtClean="0">
              <a:latin typeface="Times New Roman" pitchFamily="18" charset="0"/>
              <a:cs typeface="Times New Roman" pitchFamily="18" charset="0"/>
            </a:endParaRPr>
          </a:p>
          <a:p>
            <a:pPr>
              <a:lnSpc>
                <a:spcPct val="150000"/>
              </a:lnSpc>
            </a:pPr>
            <a:r>
              <a:rPr lang="fa-IR" dirty="0" smtClean="0">
                <a:latin typeface="Times New Roman" pitchFamily="18" charset="0"/>
                <a:cs typeface="Times New Roman" pitchFamily="18" charset="0"/>
              </a:rPr>
              <a:t>- براي اصلاح رفتار كودكان، ارائه پاداش و جايزه مؤثر است . بدين ترتيب كه پاداش، حتي پاداشهاي كوچك به امور عادي و معمولي به كودك مي‌فهماند كه دوست‌داشتني است و رفتار او قابل تحسين است. </a:t>
            </a:r>
            <a:endParaRPr lang="en-US" dirty="0" smtClean="0">
              <a:latin typeface="Times New Roman" pitchFamily="18" charset="0"/>
              <a:cs typeface="Times New Roman" pitchFamily="18" charset="0"/>
            </a:endParaRPr>
          </a:p>
          <a:p>
            <a:pPr>
              <a:lnSpc>
                <a:spcPct val="150000"/>
              </a:lnSpc>
            </a:pPr>
            <a:r>
              <a:rPr lang="fa-IR" dirty="0" smtClean="0">
                <a:latin typeface="Times New Roman" pitchFamily="18" charset="0"/>
                <a:cs typeface="Times New Roman" pitchFamily="18" charset="0"/>
              </a:rPr>
              <a:t>- دريافت آموزش اضافي و مهارت آموزي در جهت اصلاح رفتار ضروري است. شما مي‌توانيد اندرزهاي لازم در زمينه روشهاي اصلاح رفتار را از مراقبين بهداشت مدرسه يا از يك روانشناس تربيتي سئوال كنيد. </a:t>
            </a:r>
            <a:endParaRPr lang="en-US" dirty="0" smtClean="0">
              <a:latin typeface="Times New Roman" pitchFamily="18" charset="0"/>
              <a:cs typeface="Times New Roman" pitchFamily="18" charset="0"/>
            </a:endParaRPr>
          </a:p>
          <a:p>
            <a:pPr>
              <a:lnSpc>
                <a:spcPct val="150000"/>
              </a:lnSpc>
            </a:pPr>
            <a:r>
              <a:rPr lang="fa-IR" dirty="0" smtClean="0">
                <a:latin typeface="Times New Roman" pitchFamily="18" charset="0"/>
                <a:cs typeface="Times New Roman" pitchFamily="18" charset="0"/>
              </a:rPr>
              <a:t>- اگر مشكلات جدي بيش از 3 ماه ادامه يابد، لازم است كه از يك پزشك عمومي سئوال شود اگر كمك تخصصي بيشتري مورد نياز باشد، آنها قادرند كه كودك شما را به يك فوق تخصص روانپزشكي كودك و نوجوان ارجاع دهند تا با يافتن علت مشكل به شما كمك كنند و همچنين روشهاي عملي اصلاح رفتار را به شما ارائه دهند. </a:t>
            </a:r>
            <a:endParaRPr lang="en-US" dirty="0" smtClean="0">
              <a:latin typeface="Times New Roman" pitchFamily="18" charset="0"/>
              <a:cs typeface="Times New Roman" pitchFamily="18" charset="0"/>
            </a:endParaRPr>
          </a:p>
          <a:p>
            <a:pPr>
              <a:lnSpc>
                <a:spcPct val="150000"/>
              </a:lnSpc>
            </a:pPr>
            <a:r>
              <a:rPr lang="fa-IR"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nSpc>
                <a:spcPct val="150000"/>
              </a:lnSpc>
            </a:pPr>
            <a:r>
              <a:rPr lang="fa-IR" i="1" dirty="0" smtClean="0">
                <a:latin typeface="Times New Roman" pitchFamily="18" charset="0"/>
                <a:cs typeface="Times New Roman" pitchFamily="18" charset="0"/>
              </a:rPr>
              <a:t>تهيه كننده :سودابه ملك پور </a:t>
            </a:r>
            <a:endParaRPr lang="en-US" dirty="0" smtClean="0">
              <a:latin typeface="Times New Roman" pitchFamily="18" charset="0"/>
              <a:cs typeface="Times New Roman" pitchFamily="18" charset="0"/>
            </a:endParaRPr>
          </a:p>
          <a:p>
            <a:pPr>
              <a:lnSpc>
                <a:spcPct val="150000"/>
              </a:lnSpc>
            </a:pPr>
            <a:r>
              <a:rPr lang="fa-IR" i="1" dirty="0" smtClean="0">
                <a:latin typeface="Times New Roman" pitchFamily="18" charset="0"/>
                <a:cs typeface="Times New Roman" pitchFamily="18" charset="0"/>
              </a:rPr>
              <a:t>كارشناس ارشد روانشناسي كودكان استثنايي</a:t>
            </a:r>
            <a:endParaRPr lang="en-US" dirty="0" smtClean="0">
              <a:latin typeface="Times New Roman" pitchFamily="18" charset="0"/>
              <a:cs typeface="Times New Roman" pitchFamily="18" charset="0"/>
            </a:endParaRPr>
          </a:p>
          <a:p>
            <a:pPr>
              <a:lnSpc>
                <a:spcPct val="150000"/>
              </a:lnSpc>
            </a:pPr>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latin typeface="Times New Roman" pitchFamily="18" charset="0"/>
              <a:cs typeface="Times New Roman" pitchFamily="18" charset="0"/>
            </a:endParaRPr>
          </a:p>
        </p:txBody>
      </p:sp>
      <p:sp>
        <p:nvSpPr>
          <p:cNvPr id="3" name="Content Placeholder 2"/>
          <p:cNvSpPr>
            <a:spLocks noGrp="1"/>
          </p:cNvSpPr>
          <p:nvPr>
            <p:ph idx="1"/>
          </p:nvPr>
        </p:nvSpPr>
        <p:spPr>
          <a:xfrm>
            <a:off x="755576" y="1936377"/>
            <a:ext cx="7560840" cy="3886200"/>
          </a:xfrm>
        </p:spPr>
        <p:txBody>
          <a:bodyPr/>
          <a:lstStyle/>
          <a:p>
            <a:pPr algn="just">
              <a:lnSpc>
                <a:spcPct val="150000"/>
              </a:lnSpc>
              <a:buNone/>
            </a:pPr>
            <a:r>
              <a:rPr lang="fa-IR" dirty="0" smtClean="0">
                <a:latin typeface="Times New Roman" pitchFamily="18" charset="0"/>
                <a:cs typeface="Times New Roman" pitchFamily="18" charset="0"/>
              </a:rPr>
              <a:t>	براي </a:t>
            </a:r>
            <a:r>
              <a:rPr lang="fa-IR" dirty="0" smtClean="0">
                <a:latin typeface="Times New Roman" pitchFamily="18" charset="0"/>
                <a:cs typeface="Times New Roman" pitchFamily="18" charset="0"/>
              </a:rPr>
              <a:t>اينكه كودكان ياد بگيرند كه چگونه رفتار مناسب داشته باشند، زمان لازم است . با كمك و تشويق والدين و معلمين بيشتر كودكان بسرعت رفتارهاي مناسب را ياد مي‌گيرند. تمام كودكان برخي اوقات از بزرگسالان اطاعت نمي‌كنند. گاهي كودكان تغييرات خلقي بصورت طغيان خشم يا رفتار تخريب گرانه دارند. گر چه در بسياري موارد جاي نگراني وجود ندارد، طول مدت و شدت اين علائم مي‌توانند تعيين‌كننده نياز به مشاوره يا مراجعه به متخصص باشند. </a:t>
            </a:r>
            <a:endParaRPr lang="en-US" dirty="0" smtClean="0">
              <a:latin typeface="Times New Roman" pitchFamily="18" charset="0"/>
              <a:cs typeface="Times New Roman" pitchFamily="18" charset="0"/>
            </a:endParaRPr>
          </a:p>
          <a:p>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8229600" cy="1325562"/>
          </a:xfrm>
        </p:spPr>
        <p:txBody>
          <a:bodyPr/>
          <a:lstStyle/>
          <a:p>
            <a:pPr algn="ctr"/>
            <a:r>
              <a:rPr lang="fa-IR" b="1" dirty="0" smtClean="0">
                <a:solidFill>
                  <a:schemeClr val="accent4">
                    <a:lumMod val="60000"/>
                    <a:lumOff val="40000"/>
                  </a:schemeClr>
                </a:solidFill>
                <a:latin typeface="Times New Roman" pitchFamily="18" charset="0"/>
                <a:cs typeface="Times New Roman" pitchFamily="18" charset="0"/>
              </a:rPr>
              <a:t>اختلالات رفتاري – علائم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buNone/>
            </a:pPr>
            <a:r>
              <a:rPr lang="fa-IR" dirty="0" smtClean="0">
                <a:latin typeface="Times New Roman" pitchFamily="18" charset="0"/>
                <a:cs typeface="Times New Roman" pitchFamily="18" charset="0"/>
              </a:rPr>
              <a:t>	اختلالات </a:t>
            </a:r>
            <a:r>
              <a:rPr lang="fa-IR" dirty="0" smtClean="0">
                <a:latin typeface="Times New Roman" pitchFamily="18" charset="0"/>
                <a:cs typeface="Times New Roman" pitchFamily="18" charset="0"/>
              </a:rPr>
              <a:t>رفتاري در تمام سنين كودكي بروز مي‌كند. اغلب اوقات اين مشكلات در اوائل دوران زندگي شروع مي‌شود. نوپايان و كودكان خردسال گاهي ممكن است از انجام آنچه كه بزرگسالان از آنها مي‌خواهند انجام دهند، عليرغم چندين بار تكرار درخواست، خودداري كنند. كودگان گاهي بي‌ادب، فحاش و كج خلق مي‌شوند. ضرب و شتم ديگران نيز رايج است. گاهي نيز به شكستن اشيا يا از بين بردن لوازمي كه براي سايرين مهم هستند، مي‌پردازند.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325562"/>
          </a:xfrm>
        </p:spPr>
        <p:txBody>
          <a:bodyPr>
            <a:normAutofit fontScale="90000"/>
          </a:bodyPr>
          <a:lstStyle/>
          <a:p>
            <a:pPr algn="ctr"/>
            <a:r>
              <a:rPr lang="fa-IR" b="1" dirty="0" smtClean="0">
                <a:solidFill>
                  <a:schemeClr val="accent4">
                    <a:lumMod val="60000"/>
                    <a:lumOff val="40000"/>
                  </a:schemeClr>
                </a:solidFill>
                <a:latin typeface="Times New Roman" pitchFamily="18" charset="0"/>
                <a:cs typeface="Times New Roman" pitchFamily="18" charset="0"/>
              </a:rPr>
              <a:t>برخي كودكان مشكلات رفتاري جدي دارند. علائمي كه قابل ملاحظه هستند عبارتنداز : </a:t>
            </a:r>
            <a:r>
              <a:rPr lang="en-US" b="1" dirty="0" smtClean="0">
                <a:solidFill>
                  <a:schemeClr val="accent4">
                    <a:lumMod val="60000"/>
                    <a:lumOff val="40000"/>
                  </a:schemeClr>
                </a:solidFill>
                <a:latin typeface="Times New Roman" pitchFamily="18" charset="0"/>
                <a:cs typeface="Times New Roman" pitchFamily="18" charset="0"/>
              </a:rPr>
              <a:t/>
            </a:r>
            <a:br>
              <a:rPr lang="en-US" b="1" dirty="0" smtClean="0">
                <a:solidFill>
                  <a:schemeClr val="accent4">
                    <a:lumMod val="60000"/>
                    <a:lumOff val="40000"/>
                  </a:schemeClr>
                </a:solidFill>
                <a:latin typeface="Times New Roman" pitchFamily="18" charset="0"/>
                <a:cs typeface="Times New Roman" pitchFamily="18" charset="0"/>
              </a:rPr>
            </a:br>
            <a:endParaRPr lang="fa-IR" b="1" dirty="0">
              <a:solidFill>
                <a:schemeClr val="accent4">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lnSpc>
                <a:spcPct val="150000"/>
              </a:lnSpc>
            </a:pPr>
            <a:r>
              <a:rPr lang="fa-IR" dirty="0" smtClean="0">
                <a:latin typeface="Times New Roman" pitchFamily="18" charset="0"/>
                <a:cs typeface="Times New Roman" pitchFamily="18" charset="0"/>
              </a:rPr>
              <a:t> </a:t>
            </a:r>
            <a:r>
              <a:rPr lang="fa-IR" dirty="0" smtClean="0">
                <a:latin typeface="Times New Roman" pitchFamily="18" charset="0"/>
                <a:cs typeface="Times New Roman" pitchFamily="18" charset="0"/>
              </a:rPr>
              <a:t>كودك به رفتار بدخود به مدت چندماه يا بيشتر ادامه مي‌دهد، مكرراً نافرماني مي‌كند، پرخاشگر و گستاخ است. </a:t>
            </a:r>
            <a:endParaRPr lang="en-US" dirty="0" smtClean="0">
              <a:latin typeface="Times New Roman" pitchFamily="18" charset="0"/>
              <a:cs typeface="Times New Roman" pitchFamily="18" charset="0"/>
            </a:endParaRPr>
          </a:p>
          <a:p>
            <a:pPr algn="just">
              <a:lnSpc>
                <a:spcPct val="150000"/>
              </a:lnSpc>
            </a:pPr>
            <a:r>
              <a:rPr lang="fa-IR" dirty="0" smtClean="0">
                <a:latin typeface="Times New Roman" pitchFamily="18" charset="0"/>
                <a:cs typeface="Times New Roman" pitchFamily="18" charset="0"/>
              </a:rPr>
              <a:t>اگر </a:t>
            </a:r>
            <a:r>
              <a:rPr lang="fa-IR" dirty="0" smtClean="0">
                <a:latin typeface="Times New Roman" pitchFamily="18" charset="0"/>
                <a:cs typeface="Times New Roman" pitchFamily="18" charset="0"/>
              </a:rPr>
              <a:t>رفتار كودك شديدتر از حد رفتار معمول و بطور جدي همراه با نقض قوانين خانواده و يا جامعه و در كل بيشتر از حد شرارت بچگانه يا سركشي نوجواني باشد اين نوع رفتارها مي‌تواند بر رشد كودك اثر بگذارد و با توانايي آنها براي گذران يك زندگي عادي تداخل ايجاد نمايد. زماني كه رفتار اينگونه باشد بيشتر ناشي از مشكلي است كه بنام اختلال سلوك ناميده مي‌شود.</a:t>
            </a:r>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325562"/>
          </a:xfrm>
        </p:spPr>
        <p:txBody>
          <a:bodyPr/>
          <a:lstStyle/>
          <a:p>
            <a:pPr algn="ctr"/>
            <a:r>
              <a:rPr lang="fa-IR" b="1" dirty="0" smtClean="0">
                <a:solidFill>
                  <a:schemeClr val="accent4">
                    <a:lumMod val="60000"/>
                    <a:lumOff val="40000"/>
                  </a:schemeClr>
                </a:solidFill>
                <a:latin typeface="Times New Roman" pitchFamily="18" charset="0"/>
                <a:cs typeface="Times New Roman" pitchFamily="18" charset="0"/>
              </a:rPr>
              <a:t>پيامدهاي اين مشكلات رفتاري چيست؟ </a:t>
            </a:r>
            <a:r>
              <a:rPr lang="en-US" dirty="0" smtClean="0">
                <a:solidFill>
                  <a:schemeClr val="accent4">
                    <a:lumMod val="60000"/>
                    <a:lumOff val="40000"/>
                  </a:schemeClr>
                </a:solidFill>
                <a:latin typeface="Times New Roman" pitchFamily="18" charset="0"/>
                <a:cs typeface="Times New Roman" pitchFamily="18" charset="0"/>
              </a:rPr>
              <a:t/>
            </a:r>
            <a:br>
              <a:rPr lang="en-US" dirty="0" smtClean="0">
                <a:solidFill>
                  <a:schemeClr val="accent4">
                    <a:lumMod val="60000"/>
                    <a:lumOff val="40000"/>
                  </a:schemeClr>
                </a:solidFill>
                <a:latin typeface="Times New Roman" pitchFamily="18" charset="0"/>
                <a:cs typeface="Times New Roman" pitchFamily="18" charset="0"/>
              </a:rPr>
            </a:br>
            <a:endParaRPr lang="fa-IR" dirty="0">
              <a:solidFill>
                <a:schemeClr val="accent4">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899592" y="1844824"/>
            <a:ext cx="7560840" cy="3886200"/>
          </a:xfrm>
        </p:spPr>
        <p:txBody>
          <a:bodyPr/>
          <a:lstStyle/>
          <a:p>
            <a:pPr algn="just">
              <a:lnSpc>
                <a:spcPct val="150000"/>
              </a:lnSpc>
              <a:buNone/>
            </a:pPr>
            <a:r>
              <a:rPr lang="fa-IR" dirty="0" smtClean="0">
                <a:latin typeface="Times New Roman" pitchFamily="18" charset="0"/>
                <a:cs typeface="Times New Roman" pitchFamily="18" charset="0"/>
              </a:rPr>
              <a:t>	كودكان </a:t>
            </a:r>
            <a:r>
              <a:rPr lang="fa-IR" dirty="0" smtClean="0">
                <a:latin typeface="Times New Roman" pitchFamily="18" charset="0"/>
                <a:cs typeface="Times New Roman" pitchFamily="18" charset="0"/>
              </a:rPr>
              <a:t>داراي اختلال سلوك بيشتر درگير مبارزات همراه با خشونت فيزيكي مي‌شوند و ممكن است دزدي كنند يا بدون وجود هر گونه احساس پشيماني يا گناه دروغ بگويند. اينگونه كودكان معمولاً از پيروي از قوانين امتناع مي‌كنند و يا بتدريج اقدام به شكستن قوانين مي‌كنند. گاهي شبها را بيرون از منزل سپري مي‌كنند و در طول روز نيز از مدرسه فرار مي‌كنند. نوجوانان مبتلا به اختلال سلوك نيز بدليل سوء مصرف مواد و يا مقاربت جنسي ممكن است سلامتي و ايمني خود را در معرض خطر قرار دهند.</a:t>
            </a:r>
            <a:endParaRPr lang="en-US" dirty="0" smtClean="0">
              <a:latin typeface="Times New Roman" pitchFamily="18" charset="0"/>
              <a:cs typeface="Times New Roman" pitchFamily="18" charset="0"/>
            </a:endParaRPr>
          </a:p>
          <a:p>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325562"/>
          </a:xfrm>
        </p:spPr>
        <p:txBody>
          <a:bodyPr/>
          <a:lstStyle/>
          <a:p>
            <a:pPr algn="ctr"/>
            <a:r>
              <a:rPr lang="fa-IR" b="1" dirty="0" smtClean="0">
                <a:solidFill>
                  <a:schemeClr val="accent4">
                    <a:lumMod val="60000"/>
                    <a:lumOff val="40000"/>
                  </a:schemeClr>
                </a:solidFill>
                <a:latin typeface="Times New Roman" pitchFamily="18" charset="0"/>
                <a:cs typeface="Times New Roman" pitchFamily="18" charset="0"/>
              </a:rPr>
              <a:t>اين مسئله چه تأثيراتي مي‌تواند داشته باشد؟ </a:t>
            </a:r>
            <a:r>
              <a:rPr lang="en-US" dirty="0" smtClean="0">
                <a:solidFill>
                  <a:schemeClr val="accent4">
                    <a:lumMod val="60000"/>
                    <a:lumOff val="40000"/>
                  </a:schemeClr>
                </a:solidFill>
                <a:latin typeface="Times New Roman" pitchFamily="18" charset="0"/>
                <a:cs typeface="Times New Roman" pitchFamily="18" charset="0"/>
              </a:rPr>
              <a:t/>
            </a:r>
            <a:br>
              <a:rPr lang="en-US" dirty="0" smtClean="0">
                <a:solidFill>
                  <a:schemeClr val="accent4">
                    <a:lumMod val="60000"/>
                    <a:lumOff val="40000"/>
                  </a:schemeClr>
                </a:solidFill>
                <a:latin typeface="Times New Roman" pitchFamily="18" charset="0"/>
                <a:cs typeface="Times New Roman" pitchFamily="18" charset="0"/>
              </a:rPr>
            </a:br>
            <a:endParaRPr lang="fa-IR" dirty="0">
              <a:solidFill>
                <a:schemeClr val="accent4">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755576" y="1936377"/>
            <a:ext cx="7704856" cy="3886200"/>
          </a:xfrm>
        </p:spPr>
        <p:txBody>
          <a:bodyPr>
            <a:normAutofit/>
          </a:bodyPr>
          <a:lstStyle/>
          <a:p>
            <a:pPr algn="just">
              <a:lnSpc>
                <a:spcPct val="150000"/>
              </a:lnSpc>
              <a:buNone/>
            </a:pPr>
            <a:r>
              <a:rPr lang="fa-IR" dirty="0" smtClean="0">
                <a:latin typeface="Times New Roman" pitchFamily="18" charset="0"/>
                <a:cs typeface="Times New Roman" pitchFamily="18" charset="0"/>
              </a:rPr>
              <a:t>	اين </a:t>
            </a:r>
            <a:r>
              <a:rPr lang="fa-IR" dirty="0" smtClean="0">
                <a:latin typeface="Times New Roman" pitchFamily="18" charset="0"/>
                <a:cs typeface="Times New Roman" pitchFamily="18" charset="0"/>
              </a:rPr>
              <a:t>نوع رفتارها فشار عظيمي برخانواده و فرد وارد مي‌كند. كودكاني كه به اين ترتيب رفتار مي‌كنند اغلب در دوست‌يابي مشكل دارند. عليرغم هوش طبيعي، عملكردشان در مدرسه اصلاً خوب نيست و اغلب در پايين ترين سطح كلاس هستند. ار نظر احساس دروني، افراد جوان ممكن است احساس بي‌ارزشي كنند و تصور نمايند كه نمي‌توانند هيچكاري را درست انجام دهند. اگر ندانند و يا نتوانند تغييري در وضعيت خود بدهند، سايرين را بخاطر مشكلاتشان سرزنش مي‌كنند. </a:t>
            </a:r>
            <a:endParaRPr lang="en-US" dirty="0" smtClean="0">
              <a:latin typeface="Times New Roman" pitchFamily="18" charset="0"/>
              <a:cs typeface="Times New Roman" pitchFamily="18" charset="0"/>
            </a:endParaRPr>
          </a:p>
          <a:p>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52400"/>
            <a:ext cx="8507288" cy="1325562"/>
          </a:xfrm>
        </p:spPr>
        <p:txBody>
          <a:bodyPr>
            <a:normAutofit/>
          </a:bodyPr>
          <a:lstStyle/>
          <a:p>
            <a:pPr algn="ctr"/>
            <a:r>
              <a:rPr lang="fa-IR" sz="3000" b="1" dirty="0" smtClean="0">
                <a:solidFill>
                  <a:schemeClr val="accent4">
                    <a:lumMod val="60000"/>
                    <a:lumOff val="40000"/>
                  </a:schemeClr>
                </a:solidFill>
                <a:latin typeface="Times New Roman" pitchFamily="18" charset="0"/>
                <a:cs typeface="Times New Roman" pitchFamily="18" charset="0"/>
              </a:rPr>
              <a:t>چه چيز موجب اختلال رفتار مقابله‌اي اختلال سلوك مي </a:t>
            </a:r>
            <a:r>
              <a:rPr lang="fa-IR" sz="3000" b="1" dirty="0" smtClean="0">
                <a:solidFill>
                  <a:schemeClr val="accent4">
                    <a:lumMod val="60000"/>
                    <a:lumOff val="40000"/>
                  </a:schemeClr>
                </a:solidFill>
                <a:latin typeface="Times New Roman" pitchFamily="18" charset="0"/>
                <a:cs typeface="Times New Roman" pitchFamily="18" charset="0"/>
              </a:rPr>
              <a:t>گردد؟</a:t>
            </a:r>
            <a:endParaRPr lang="fa-IR" sz="3000" dirty="0">
              <a:solidFill>
                <a:schemeClr val="accent4">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179512" y="1196752"/>
            <a:ext cx="8748464" cy="5400600"/>
          </a:xfrm>
        </p:spPr>
        <p:txBody>
          <a:bodyPr>
            <a:normAutofit fontScale="70000" lnSpcReduction="20000"/>
          </a:bodyPr>
          <a:lstStyle/>
          <a:p>
            <a:pPr>
              <a:lnSpc>
                <a:spcPct val="160000"/>
              </a:lnSpc>
            </a:pPr>
            <a:r>
              <a:rPr lang="fa-IR" sz="2700" b="1" dirty="0" smtClean="0">
                <a:solidFill>
                  <a:schemeClr val="accent6">
                    <a:lumMod val="20000"/>
                    <a:lumOff val="80000"/>
                  </a:schemeClr>
                </a:solidFill>
                <a:latin typeface="Times New Roman" pitchFamily="18" charset="0"/>
                <a:cs typeface="Times New Roman" pitchFamily="18" charset="0"/>
              </a:rPr>
              <a:t>دارا </a:t>
            </a:r>
            <a:r>
              <a:rPr lang="fa-IR" sz="2700" b="1" dirty="0" smtClean="0">
                <a:solidFill>
                  <a:schemeClr val="accent6">
                    <a:lumMod val="20000"/>
                    <a:lumOff val="80000"/>
                  </a:schemeClr>
                </a:solidFill>
                <a:latin typeface="Times New Roman" pitchFamily="18" charset="0"/>
                <a:cs typeface="Times New Roman" pitchFamily="18" charset="0"/>
              </a:rPr>
              <a:t>بودن خلق دشوار </a:t>
            </a:r>
            <a:endParaRPr lang="en-US" sz="2700" b="1" dirty="0" smtClean="0">
              <a:solidFill>
                <a:schemeClr val="accent6">
                  <a:lumMod val="20000"/>
                  <a:lumOff val="80000"/>
                </a:schemeClr>
              </a:solidFill>
              <a:latin typeface="Times New Roman" pitchFamily="18" charset="0"/>
              <a:cs typeface="Times New Roman" pitchFamily="18" charset="0"/>
            </a:endParaRPr>
          </a:p>
          <a:p>
            <a:pPr>
              <a:lnSpc>
                <a:spcPct val="160000"/>
              </a:lnSpc>
              <a:buFont typeface="Wingdings" pitchFamily="2" charset="2"/>
              <a:buChar char="Ø"/>
            </a:pPr>
            <a:r>
              <a:rPr lang="fa-IR" sz="2700" dirty="0" smtClean="0">
                <a:latin typeface="Times New Roman" pitchFamily="18" charset="0"/>
                <a:cs typeface="Times New Roman" pitchFamily="18" charset="0"/>
              </a:rPr>
              <a:t>دارابودن </a:t>
            </a:r>
            <a:r>
              <a:rPr lang="fa-IR" sz="2700" dirty="0" smtClean="0">
                <a:latin typeface="Times New Roman" pitchFamily="18" charset="0"/>
                <a:cs typeface="Times New Roman" pitchFamily="18" charset="0"/>
              </a:rPr>
              <a:t>اختلالات خواندن يا يادگيري – اين مورد مي‌تواند باعث دشواري در فهم يا مشاركت در دروس گردد. اين افراد به سادگي از درس خواندن خسته مي‌شوند احساس كندذهني مي‌كنند و دچار سوء رفتار در كلاس مي‌شوند. </a:t>
            </a:r>
            <a:endParaRPr lang="en-US" sz="2700" dirty="0" smtClean="0">
              <a:latin typeface="Times New Roman" pitchFamily="18" charset="0"/>
              <a:cs typeface="Times New Roman" pitchFamily="18" charset="0"/>
            </a:endParaRPr>
          </a:p>
          <a:p>
            <a:pPr>
              <a:lnSpc>
                <a:spcPct val="160000"/>
              </a:lnSpc>
            </a:pPr>
            <a:r>
              <a:rPr lang="fa-IR" sz="2700" b="1" dirty="0" smtClean="0">
                <a:solidFill>
                  <a:schemeClr val="accent6">
                    <a:lumMod val="20000"/>
                    <a:lumOff val="80000"/>
                  </a:schemeClr>
                </a:solidFill>
                <a:latin typeface="Times New Roman" pitchFamily="18" charset="0"/>
                <a:cs typeface="Times New Roman" pitchFamily="18" charset="0"/>
              </a:rPr>
              <a:t>افسردگي :</a:t>
            </a:r>
            <a:endParaRPr lang="en-US" sz="2700" b="1" dirty="0" smtClean="0">
              <a:solidFill>
                <a:schemeClr val="accent6">
                  <a:lumMod val="20000"/>
                  <a:lumOff val="80000"/>
                </a:schemeClr>
              </a:solidFill>
              <a:latin typeface="Times New Roman" pitchFamily="18" charset="0"/>
              <a:cs typeface="Times New Roman" pitchFamily="18" charset="0"/>
            </a:endParaRPr>
          </a:p>
          <a:p>
            <a:pPr>
              <a:lnSpc>
                <a:spcPct val="160000"/>
              </a:lnSpc>
              <a:buFont typeface="Wingdings" pitchFamily="2" charset="2"/>
              <a:buChar char="Ø"/>
            </a:pPr>
            <a:r>
              <a:rPr lang="fa-IR" sz="2700" dirty="0" smtClean="0">
                <a:latin typeface="Times New Roman" pitchFamily="18" charset="0"/>
                <a:cs typeface="Times New Roman" pitchFamily="18" charset="0"/>
              </a:rPr>
              <a:t>وجود </a:t>
            </a:r>
            <a:r>
              <a:rPr lang="fa-IR" sz="2700" dirty="0" smtClean="0">
                <a:latin typeface="Times New Roman" pitchFamily="18" charset="0"/>
                <a:cs typeface="Times New Roman" pitchFamily="18" charset="0"/>
              </a:rPr>
              <a:t>سابقه‌اي از سوء استفاده جنسي و يا بهره‌كشي از آنان </a:t>
            </a:r>
            <a:r>
              <a:rPr lang="fa-IR" sz="2700" dirty="0" smtClean="0">
                <a:latin typeface="Times New Roman" pitchFamily="18" charset="0"/>
                <a:cs typeface="Times New Roman" pitchFamily="18" charset="0"/>
              </a:rPr>
              <a:t>بصورت </a:t>
            </a:r>
            <a:r>
              <a:rPr lang="fa-IR" sz="2700" dirty="0" smtClean="0">
                <a:latin typeface="Times New Roman" pitchFamily="18" charset="0"/>
                <a:cs typeface="Times New Roman" pitchFamily="18" charset="0"/>
              </a:rPr>
              <a:t>شايع بيش فعال هستند. اين مسئله مي‌تواند موجب مشكلاتي در زمينه كنترل خود، توجه ارادي و پيروي از قواعد شود. </a:t>
            </a:r>
            <a:endParaRPr lang="en-US" sz="2700" dirty="0" smtClean="0">
              <a:latin typeface="Times New Roman" pitchFamily="18" charset="0"/>
              <a:cs typeface="Times New Roman" pitchFamily="18" charset="0"/>
            </a:endParaRPr>
          </a:p>
          <a:p>
            <a:pPr>
              <a:lnSpc>
                <a:spcPct val="160000"/>
              </a:lnSpc>
              <a:buFont typeface="Wingdings" pitchFamily="2" charset="2"/>
              <a:buChar char="Ø"/>
            </a:pPr>
            <a:r>
              <a:rPr lang="fa-IR" sz="2700" dirty="0" smtClean="0">
                <a:latin typeface="Times New Roman" pitchFamily="18" charset="0"/>
                <a:cs typeface="Times New Roman" pitchFamily="18" charset="0"/>
              </a:rPr>
              <a:t>والدين گاهي اوقات بطور ندانسته موجب تشديد رفتارها مي‌شوند. توجه اندك به رفتار خوب كودك، نشان دادن واكنش سريع در هنگام موارد بحراني، يا انعطاف پذيري زياد درباره قوانين و عدم رعايت آنها و عدم نظارت مناسب بر رفتارهاي كودكان نمونه‌هايي از اين عوامل به شمار مي‌روند. </a:t>
            </a:r>
            <a:endParaRPr lang="en-US" sz="2700" dirty="0" smtClean="0">
              <a:latin typeface="Times New Roman" pitchFamily="18" charset="0"/>
              <a:cs typeface="Times New Roman" pitchFamily="18" charset="0"/>
            </a:endParaRPr>
          </a:p>
          <a:p>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908720"/>
            <a:ext cx="7632848" cy="5273897"/>
          </a:xfrm>
        </p:spPr>
        <p:txBody>
          <a:bodyPr>
            <a:normAutofit/>
          </a:bodyPr>
          <a:lstStyle/>
          <a:p>
            <a:pPr algn="just">
              <a:lnSpc>
                <a:spcPct val="150000"/>
              </a:lnSpc>
            </a:pPr>
            <a:r>
              <a:rPr lang="fa-IR" dirty="0" smtClean="0">
                <a:solidFill>
                  <a:schemeClr val="accent6">
                    <a:lumMod val="20000"/>
                    <a:lumOff val="80000"/>
                  </a:schemeClr>
                </a:solidFill>
                <a:latin typeface="Times New Roman" pitchFamily="18" charset="0"/>
                <a:cs typeface="Times New Roman" pitchFamily="18" charset="0"/>
              </a:rPr>
              <a:t>كم </a:t>
            </a:r>
            <a:r>
              <a:rPr lang="fa-IR" dirty="0" smtClean="0">
                <a:solidFill>
                  <a:schemeClr val="accent6">
                    <a:lumMod val="20000"/>
                    <a:lumOff val="80000"/>
                  </a:schemeClr>
                </a:solidFill>
                <a:latin typeface="Times New Roman" pitchFamily="18" charset="0"/>
                <a:cs typeface="Times New Roman" pitchFamily="18" charset="0"/>
              </a:rPr>
              <a:t>توجهي به رفتار خوب </a:t>
            </a:r>
            <a:endParaRPr lang="fa-IR" dirty="0" smtClean="0">
              <a:solidFill>
                <a:schemeClr val="accent6">
                  <a:lumMod val="20000"/>
                  <a:lumOff val="80000"/>
                </a:schemeClr>
              </a:solidFill>
              <a:latin typeface="Times New Roman" pitchFamily="18" charset="0"/>
              <a:cs typeface="Times New Roman" pitchFamily="18" charset="0"/>
            </a:endParaRPr>
          </a:p>
          <a:p>
            <a:pPr algn="just">
              <a:lnSpc>
                <a:spcPct val="150000"/>
              </a:lnSpc>
              <a:buFont typeface="Wingdings" pitchFamily="2" charset="2"/>
              <a:buChar char="Ø"/>
            </a:pPr>
            <a:r>
              <a:rPr lang="fa-IR" dirty="0" smtClean="0">
                <a:latin typeface="Times New Roman" pitchFamily="18" charset="0"/>
                <a:cs typeface="Times New Roman" pitchFamily="18" charset="0"/>
              </a:rPr>
              <a:t>غفلت </a:t>
            </a:r>
            <a:r>
              <a:rPr lang="fa-IR" dirty="0" smtClean="0">
                <a:latin typeface="Times New Roman" pitchFamily="18" charset="0"/>
                <a:cs typeface="Times New Roman" pitchFamily="18" charset="0"/>
              </a:rPr>
              <a:t>والدين در صورت خوب بودن رفتارهاي كودكان، آسان است ولي در صورت بدرفتاري والدين سريعاً به كودكان توجه مي‌كنند</a:t>
            </a:r>
            <a:r>
              <a:rPr lang="fa-I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lnSpc>
                <a:spcPct val="150000"/>
              </a:lnSpc>
              <a:buFont typeface="Wingdings" pitchFamily="2" charset="2"/>
              <a:buChar char="Ø"/>
            </a:pPr>
            <a:r>
              <a:rPr lang="fa-IR" dirty="0" smtClean="0">
                <a:latin typeface="Times New Roman" pitchFamily="18" charset="0"/>
                <a:cs typeface="Times New Roman" pitchFamily="18" charset="0"/>
              </a:rPr>
              <a:t>بيشتر كودكان و همچنين نوجوانان نياز به دريافت توجه زياد از طرف والدينشان دارند و به نحوي رفتار مي‌كنند كه اين توجه را بدست آورند. شايد تعجب آور باشد كه بنظر مي‌رسد كودكان ترجيح مي‌دهند بجاي غفلت والدين، عصبانيت يا توجه منفي والدين را بدست آورند. اين مسئله مي‌تواند يك چرخه معيوب بوجود آورد: بي‌توجهي به كودك </a:t>
            </a:r>
            <a:r>
              <a:rPr lang="fa-IR" dirty="0" smtClean="0">
                <a:latin typeface="Times New Roman" pitchFamily="18" charset="0"/>
                <a:cs typeface="Times New Roman" pitchFamily="18" charset="0"/>
              </a:rPr>
              <a:t>، </a:t>
            </a:r>
            <a:r>
              <a:rPr lang="fa-IR" dirty="0" smtClean="0">
                <a:latin typeface="Times New Roman" pitchFamily="18" charset="0"/>
                <a:cs typeface="Times New Roman" pitchFamily="18" charset="0"/>
              </a:rPr>
              <a:t>رفتارهاي نامناسب </a:t>
            </a:r>
            <a:r>
              <a:rPr lang="fa-IR" dirty="0" smtClean="0">
                <a:latin typeface="Times New Roman" pitchFamily="18" charset="0"/>
                <a:cs typeface="Times New Roman" pitchFamily="18" charset="0"/>
              </a:rPr>
              <a:t>كودك ، </a:t>
            </a:r>
            <a:r>
              <a:rPr lang="fa-IR" dirty="0" smtClean="0">
                <a:latin typeface="Times New Roman" pitchFamily="18" charset="0"/>
                <a:cs typeface="Times New Roman" pitchFamily="18" charset="0"/>
              </a:rPr>
              <a:t>توجه منفي و عصبانيت والدين </a:t>
            </a:r>
            <a:r>
              <a:rPr lang="fa-IR" dirty="0" smtClean="0">
                <a:latin typeface="Times New Roman" pitchFamily="18" charset="0"/>
                <a:cs typeface="Times New Roman" pitchFamily="18" charset="0"/>
              </a:rPr>
              <a:t>، </a:t>
            </a:r>
            <a:r>
              <a:rPr lang="fa-IR" dirty="0" smtClean="0">
                <a:latin typeface="Times New Roman" pitchFamily="18" charset="0"/>
                <a:cs typeface="Times New Roman" pitchFamily="18" charset="0"/>
              </a:rPr>
              <a:t>رفتارهاي نامناسب كودك </a:t>
            </a:r>
            <a:r>
              <a:rPr lang="fa-IR" dirty="0" smtClean="0">
                <a:latin typeface="Times New Roman" pitchFamily="18" charset="0"/>
                <a:cs typeface="Times New Roman" pitchFamily="18" charset="0"/>
              </a:rPr>
              <a:t>و ...</a:t>
            </a:r>
            <a:endParaRPr lang="en-US" dirty="0" smtClean="0">
              <a:latin typeface="Times New Roman" pitchFamily="18" charset="0"/>
              <a:cs typeface="Times New Roman" pitchFamily="18" charset="0"/>
            </a:endParaRPr>
          </a:p>
          <a:p>
            <a:pPr>
              <a:buNone/>
            </a:pPr>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latin typeface="Times New Roman" pitchFamily="18" charset="0"/>
              <a:cs typeface="Times New Roman" pitchFamily="18" charset="0"/>
            </a:endParaRPr>
          </a:p>
        </p:txBody>
      </p:sp>
      <p:sp>
        <p:nvSpPr>
          <p:cNvPr id="3" name="Content Placeholder 2"/>
          <p:cNvSpPr>
            <a:spLocks noGrp="1"/>
          </p:cNvSpPr>
          <p:nvPr>
            <p:ph idx="1"/>
          </p:nvPr>
        </p:nvSpPr>
        <p:spPr>
          <a:xfrm>
            <a:off x="611560" y="1936377"/>
            <a:ext cx="7704856" cy="3886200"/>
          </a:xfrm>
        </p:spPr>
        <p:txBody>
          <a:bodyPr>
            <a:normAutofit/>
          </a:bodyPr>
          <a:lstStyle/>
          <a:p>
            <a:pPr algn="just">
              <a:lnSpc>
                <a:spcPct val="150000"/>
              </a:lnSpc>
            </a:pPr>
            <a:r>
              <a:rPr lang="fa-IR" dirty="0" smtClean="0">
                <a:solidFill>
                  <a:schemeClr val="accent6">
                    <a:lumMod val="20000"/>
                    <a:lumOff val="80000"/>
                  </a:schemeClr>
                </a:solidFill>
                <a:latin typeface="Times New Roman" pitchFamily="18" charset="0"/>
                <a:cs typeface="Times New Roman" pitchFamily="18" charset="0"/>
              </a:rPr>
              <a:t>انعطاف </a:t>
            </a:r>
            <a:r>
              <a:rPr lang="fa-IR" dirty="0" smtClean="0">
                <a:solidFill>
                  <a:schemeClr val="accent6">
                    <a:lumMod val="20000"/>
                    <a:lumOff val="80000"/>
                  </a:schemeClr>
                </a:solidFill>
                <a:latin typeface="Times New Roman" pitchFamily="18" charset="0"/>
                <a:cs typeface="Times New Roman" pitchFamily="18" charset="0"/>
              </a:rPr>
              <a:t>پذيري بيش از حد در مورد عدم رعايت قوانين</a:t>
            </a:r>
            <a:r>
              <a:rPr lang="fa-IR" dirty="0" smtClean="0">
                <a:solidFill>
                  <a:schemeClr val="accent6">
                    <a:lumMod val="20000"/>
                    <a:lumOff val="80000"/>
                  </a:schemeClr>
                </a:solidFill>
                <a:latin typeface="Times New Roman" pitchFamily="18" charset="0"/>
                <a:cs typeface="Times New Roman" pitchFamily="18" charset="0"/>
              </a:rPr>
              <a:t>:</a:t>
            </a:r>
            <a:endParaRPr lang="fa-IR" dirty="0" smtClean="0">
              <a:latin typeface="Times New Roman" pitchFamily="18" charset="0"/>
              <a:cs typeface="Times New Roman" pitchFamily="18" charset="0"/>
            </a:endParaRPr>
          </a:p>
          <a:p>
            <a:pPr algn="just">
              <a:lnSpc>
                <a:spcPct val="150000"/>
              </a:lnSpc>
              <a:buFont typeface="Wingdings" pitchFamily="2" charset="2"/>
              <a:buChar char="Ø"/>
            </a:pPr>
            <a:r>
              <a:rPr lang="fa-IR" dirty="0" smtClean="0">
                <a:latin typeface="Times New Roman" pitchFamily="18" charset="0"/>
                <a:cs typeface="Times New Roman" pitchFamily="18" charset="0"/>
              </a:rPr>
              <a:t>کودكان </a:t>
            </a:r>
            <a:r>
              <a:rPr lang="fa-IR" dirty="0" smtClean="0">
                <a:latin typeface="Times New Roman" pitchFamily="18" charset="0"/>
                <a:cs typeface="Times New Roman" pitchFamily="18" charset="0"/>
              </a:rPr>
              <a:t>نياز به يادگيري اهميت قوانين دارند و «اهميتي ندارد» براي قوانين وجود ندارد. تداوم اين مسئله كار سختي براي والدين است. اين مسئله گاهي بصورت وسوسه‌اي براي حفظ يك زندگي آرام در خانواده جلوه گر مي‌شود. مشكل اينجاست كه به اين ترتيب كودك ياد مي‌گيرد كه محدوديتها را تا زماني كه آنچه را كه مي‌خواهد به آن برسد به تعويق بياندازد. </a:t>
            </a:r>
            <a:endParaRPr lang="en-US" dirty="0" smtClean="0">
              <a:latin typeface="Times New Roman" pitchFamily="18" charset="0"/>
              <a:cs typeface="Times New Roman" pitchFamily="18" charset="0"/>
            </a:endParaRPr>
          </a:p>
          <a:p>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ir">
  <a:themeElements>
    <a:clrScheme name="Butterfly">
      <a:dk1>
        <a:sysClr val="windowText" lastClr="000000"/>
      </a:dk1>
      <a:lt1>
        <a:sysClr val="window" lastClr="FFFFFF"/>
      </a:lt1>
      <a:dk2>
        <a:srgbClr val="444D26"/>
      </a:dk2>
      <a:lt2>
        <a:srgbClr val="F9FDEF"/>
      </a:lt2>
      <a:accent1>
        <a:srgbClr val="4B7937"/>
      </a:accent1>
      <a:accent2>
        <a:srgbClr val="B79214"/>
      </a:accent2>
      <a:accent3>
        <a:srgbClr val="935409"/>
      </a:accent3>
      <a:accent4>
        <a:srgbClr val="7153A0"/>
      </a:accent4>
      <a:accent5>
        <a:srgbClr val="4E74A3"/>
      </a:accent5>
      <a:accent6>
        <a:srgbClr val="6F6702"/>
      </a:accent6>
      <a:hlink>
        <a:srgbClr val="CB7E0E"/>
      </a:hlink>
      <a:folHlink>
        <a:srgbClr val="7C9263"/>
      </a:folHlink>
    </a:clrScheme>
    <a:fontScheme name="Air">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ir">
      <a:fillStyleLst>
        <a:solidFill>
          <a:schemeClr val="phClr"/>
        </a:solidFill>
        <a:gradFill rotWithShape="1">
          <a:gsLst>
            <a:gs pos="0">
              <a:schemeClr val="phClr">
                <a:tint val="70000"/>
                <a:satMod val="200000"/>
              </a:schemeClr>
            </a:gs>
            <a:gs pos="35000">
              <a:schemeClr val="phClr">
                <a:tint val="50000"/>
                <a:satMod val="250000"/>
              </a:schemeClr>
            </a:gs>
            <a:gs pos="100000">
              <a:schemeClr val="phClr">
                <a:tint val="40000"/>
                <a:satMod val="350000"/>
              </a:schemeClr>
            </a:gs>
          </a:gsLst>
          <a:lin ang="8700000" scaled="1"/>
        </a:gradFill>
        <a:blipFill rotWithShape="1">
          <a:blip xmlns:r="http://schemas.openxmlformats.org/officeDocument/2006/relationships" r:embed="rId1">
            <a:duotone>
              <a:schemeClr val="phClr">
                <a:shade val="50000"/>
                <a:satMod val="110000"/>
              </a:schemeClr>
              <a:schemeClr val="phClr">
                <a:tint val="70000"/>
                <a:satMod val="150000"/>
              </a:schemeClr>
            </a:duotone>
          </a:blip>
          <a:tile tx="0" ty="0" sx="35000" sy="35000" flip="none" algn="tl"/>
        </a:blipFill>
      </a:fillStyleLst>
      <a:lnStyleLst>
        <a:ln w="9525" cap="flat" cmpd="sng" algn="ctr">
          <a:solidFill>
            <a:schemeClr val="phClr">
              <a:shade val="95000"/>
              <a:satMod val="115000"/>
            </a:schemeClr>
          </a:solidFill>
          <a:prstDash val="solid"/>
        </a:ln>
        <a:ln w="12700" cap="flat" cmpd="sng" algn="ctr">
          <a:solidFill>
            <a:schemeClr val="phClr">
              <a:shade val="90000"/>
              <a:satMod val="115000"/>
            </a:schemeClr>
          </a:solidFill>
          <a:prstDash val="solid"/>
        </a:ln>
        <a:ln w="19050" cap="flat" cmpd="sng" algn="ctr">
          <a:solidFill>
            <a:schemeClr val="phClr">
              <a:shade val="80000"/>
              <a:satMod val="110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25400" dir="5400000" rotWithShape="0">
              <a:srgbClr val="FFFFFF">
                <a:alpha val="50000"/>
              </a:srgbClr>
            </a:outerShdw>
            <a:reflection blurRad="63500" stA="20000" endPos="15000" dist="12700" dir="5400000" sy="-100000" rotWithShape="0"/>
          </a:effectLst>
        </a:effectStyle>
        <a:effectStyle>
          <a:effectLst>
            <a:reflection blurRad="127000" stA="25000" endPos="20000" dist="38100" dir="5400000" sy="-100000" rotWithShape="0"/>
          </a:effectLst>
          <a:scene3d>
            <a:camera prst="orthographicFront">
              <a:rot lat="0" lon="0" rev="0"/>
            </a:camera>
            <a:lightRig rig="balanced" dir="b">
              <a:rot lat="0" lon="0" rev="2700000"/>
            </a:lightRig>
          </a:scene3d>
          <a:sp3d>
            <a:bevelT w="38100" h="25400"/>
          </a:sp3d>
        </a:effectStyle>
      </a:effectStyleLst>
      <a:bgFillStyleLst>
        <a:solidFill>
          <a:schemeClr val="phClr"/>
        </a:solidFill>
        <a:gradFill rotWithShape="1">
          <a:gsLst>
            <a:gs pos="0">
              <a:schemeClr val="phClr"/>
            </a:gs>
            <a:gs pos="52000">
              <a:srgbClr val="D8D8D8"/>
            </a:gs>
            <a:gs pos="100000">
              <a:schemeClr val="phClr">
                <a:lumMod val="25000"/>
              </a:schemeClr>
            </a:gs>
          </a:gsLst>
          <a:path path="circle">
            <a:fillToRect t="-80000" r="80000" b="180000"/>
          </a:path>
        </a:gradFill>
        <a:gradFill rotWithShape="1">
          <a:gsLst>
            <a:gs pos="0">
              <a:schemeClr val="accent5"/>
            </a:gs>
            <a:gs pos="52000">
              <a:srgbClr val="D8D8D8"/>
            </a:gs>
            <a:gs pos="100000">
              <a:schemeClr val="phClr">
                <a:lumMod val="25000"/>
              </a:schemeClr>
            </a:gs>
          </a:gsLst>
          <a:path path="circle">
            <a:fillToRect t="-80000" r="8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Air</Template>
  <TotalTime>13</TotalTime>
  <Words>643</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Air</vt:lpstr>
      <vt:lpstr>مشكلات رفتاري و اختلال سلوك  </vt:lpstr>
      <vt:lpstr>Slide 2</vt:lpstr>
      <vt:lpstr>اختلالات رفتاري – علائم  </vt:lpstr>
      <vt:lpstr>برخي كودكان مشكلات رفتاري جدي دارند. علائمي كه قابل ملاحظه هستند عبارتنداز :  </vt:lpstr>
      <vt:lpstr>پيامدهاي اين مشكلات رفتاري چيست؟  </vt:lpstr>
      <vt:lpstr>اين مسئله چه تأثيراتي مي‌تواند داشته باشد؟  </vt:lpstr>
      <vt:lpstr>چه چيز موجب اختلال رفتار مقابله‌اي اختلال سلوك مي گردد؟</vt:lpstr>
      <vt:lpstr>Slide 8</vt:lpstr>
      <vt:lpstr>Slide 9</vt:lpstr>
      <vt:lpstr>چگونه مي‌توانيم در اين موارد كمك‌هاي لازم را دريافت كنيم؟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مشكلات رفتاري و اختلال سلوك  </dc:title>
  <dc:creator>ebnehoseiniz1</dc:creator>
  <cp:lastModifiedBy>ebnehoseiniz1</cp:lastModifiedBy>
  <cp:revision>5</cp:revision>
  <dcterms:created xsi:type="dcterms:W3CDTF">2011-01-01T08:52:33Z</dcterms:created>
  <dcterms:modified xsi:type="dcterms:W3CDTF">2011-01-01T09:06:32Z</dcterms:modified>
</cp:coreProperties>
</file>